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838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661" indent="0">
              <a:buNone/>
              <a:defRPr sz="2400"/>
            </a:lvl3pPr>
            <a:lvl4pPr marL="1367493" indent="0">
              <a:buNone/>
              <a:defRPr sz="2000"/>
            </a:lvl4pPr>
            <a:lvl5pPr marL="1823323" indent="0">
              <a:buNone/>
              <a:defRPr sz="2000"/>
            </a:lvl5pPr>
            <a:lvl6pPr marL="2279151" indent="0">
              <a:buNone/>
              <a:defRPr sz="2000"/>
            </a:lvl6pPr>
            <a:lvl7pPr marL="2734984" indent="0">
              <a:buNone/>
              <a:defRPr sz="2000"/>
            </a:lvl7pPr>
            <a:lvl8pPr marL="3190814" indent="0">
              <a:buNone/>
              <a:defRPr sz="2000"/>
            </a:lvl8pPr>
            <a:lvl9pPr marL="3646642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14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626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956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5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5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9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590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54" y="5127625"/>
            <a:ext cx="923925" cy="376238"/>
          </a:xfrm>
          <a:prstGeom prst="rect">
            <a:avLst/>
          </a:prstGeom>
          <a:noFill/>
        </p:spPr>
        <p:txBody>
          <a:bodyPr lIns="79923" tIns="39962" rIns="79923" bIns="39962"/>
          <a:lstStyle/>
          <a:p>
            <a:pPr defTabSz="9118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4965" indent="2783">
              <a:defRPr>
                <a:latin typeface="+mj-lt"/>
              </a:defRPr>
            </a:lvl2pPr>
            <a:lvl3pPr marL="549459" indent="-227553">
              <a:tabLst/>
              <a:defRPr>
                <a:latin typeface="+mj-lt"/>
              </a:defRPr>
            </a:lvl3pPr>
            <a:lvl4pPr marL="0" indent="31496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5"/>
            <a:ext cx="7337192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2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16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7740" indent="0">
              <a:defRPr>
                <a:latin typeface="+mj-lt"/>
              </a:defRPr>
            </a:lvl2pPr>
            <a:lvl3pPr marL="549459" indent="-227553">
              <a:defRPr>
                <a:latin typeface="+mj-lt"/>
              </a:defRPr>
            </a:lvl3pPr>
            <a:lvl4pPr marL="0" indent="314965">
              <a:defRPr>
                <a:latin typeface="+mj-lt"/>
              </a:defRPr>
            </a:lvl4pPr>
            <a:lvl5pPr marL="12543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5"/>
            <a:ext cx="7337901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4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6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4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3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9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35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664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80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13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26154" y="5127625"/>
            <a:ext cx="923925" cy="376238"/>
          </a:xfrm>
          <a:prstGeom prst="rect">
            <a:avLst/>
          </a:prstGeom>
          <a:noFill/>
        </p:spPr>
        <p:txBody>
          <a:bodyPr lIns="79923" tIns="39962" rIns="79923" bIns="39962"/>
          <a:lstStyle/>
          <a:p>
            <a:pPr defTabSz="91182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1608" y="1494697"/>
            <a:ext cx="8239358" cy="4677350"/>
          </a:xfrm>
        </p:spPr>
        <p:txBody>
          <a:bodyPr/>
          <a:lstStyle>
            <a:lvl1pPr marL="317740" indent="0">
              <a:buFontTx/>
              <a:buNone/>
              <a:defRPr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314965" indent="2783"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549459" indent="-227553">
              <a:tabLst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314965">
              <a:lnSpc>
                <a:spcPts val="1578"/>
              </a:lnSpc>
              <a:spcBef>
                <a:spcPts val="351"/>
              </a:spcBef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23357" y="228779"/>
            <a:ext cx="8743584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>
          <a:xfrm>
            <a:off x="8570965" y="6237357"/>
            <a:ext cx="619125" cy="631825"/>
          </a:xfrm>
        </p:spPr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735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713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10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831" indent="0">
              <a:buNone/>
              <a:defRPr sz="2800"/>
            </a:lvl2pPr>
            <a:lvl3pPr marL="911661" indent="0">
              <a:buNone/>
              <a:defRPr sz="2400"/>
            </a:lvl3pPr>
            <a:lvl4pPr marL="1367493" indent="0">
              <a:buNone/>
              <a:defRPr sz="2000"/>
            </a:lvl4pPr>
            <a:lvl5pPr marL="1823323" indent="0">
              <a:buNone/>
              <a:defRPr sz="2000"/>
            </a:lvl5pPr>
            <a:lvl6pPr marL="2279151" indent="0">
              <a:buNone/>
              <a:defRPr sz="2000"/>
            </a:lvl6pPr>
            <a:lvl7pPr marL="2734984" indent="0">
              <a:buNone/>
              <a:defRPr sz="2000"/>
            </a:lvl7pPr>
            <a:lvl8pPr marL="3190814" indent="0">
              <a:buNone/>
              <a:defRPr sz="2000"/>
            </a:lvl8pPr>
            <a:lvl9pPr marL="3646642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94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8109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2924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3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32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9" y="5127625"/>
            <a:ext cx="923925" cy="376238"/>
          </a:xfrm>
          <a:prstGeom prst="rect">
            <a:avLst/>
          </a:prstGeom>
          <a:noFill/>
        </p:spPr>
        <p:txBody>
          <a:bodyPr lIns="79993" tIns="39997" rIns="79993" bIns="39997"/>
          <a:lstStyle/>
          <a:p>
            <a:pPr defTabSz="91262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5244" indent="2783">
              <a:defRPr>
                <a:latin typeface="+mj-lt"/>
              </a:defRPr>
            </a:lvl2pPr>
            <a:lvl3pPr marL="549944" indent="-227754">
              <a:tabLst/>
              <a:defRPr>
                <a:latin typeface="+mj-lt"/>
              </a:defRPr>
            </a:lvl3pPr>
            <a:lvl4pPr marL="0" indent="315244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0"/>
            <a:ext cx="7337192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410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11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0"/>
            <a:ext cx="7337901" cy="1105803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2240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2356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96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1" y="1606887"/>
            <a:ext cx="7320689" cy="4829253"/>
          </a:xfrm>
        </p:spPr>
        <p:txBody>
          <a:bodyPr/>
          <a:lstStyle>
            <a:lvl1pPr marL="317740" indent="0">
              <a:buFontTx/>
              <a:buNone/>
              <a:defRPr b="1">
                <a:latin typeface="+mj-lt"/>
              </a:defRPr>
            </a:lvl1pPr>
            <a:lvl2pPr marL="317740" indent="0">
              <a:defRPr>
                <a:latin typeface="+mj-lt"/>
              </a:defRPr>
            </a:lvl2pPr>
            <a:lvl3pPr marL="549459" indent="-227553">
              <a:defRPr>
                <a:latin typeface="+mj-lt"/>
              </a:defRPr>
            </a:lvl3pPr>
            <a:lvl4pPr marL="0" indent="314965">
              <a:defRPr>
                <a:latin typeface="+mj-lt"/>
              </a:defRPr>
            </a:lvl4pPr>
            <a:lvl5pPr marL="12543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85"/>
            <a:ext cx="7337901" cy="1105803"/>
          </a:xfrm>
        </p:spPr>
        <p:txBody>
          <a:bodyPr/>
          <a:lstStyle>
            <a:lvl1pPr marL="0" marR="0" indent="0" defTabSz="9116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3872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5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5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7035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601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791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2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19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0264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378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6183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4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0616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3" y="5127625"/>
            <a:ext cx="923925" cy="376238"/>
          </a:xfrm>
          <a:prstGeom prst="rect">
            <a:avLst/>
          </a:prstGeom>
          <a:noFill/>
        </p:spPr>
        <p:txBody>
          <a:bodyPr lIns="80077" tIns="40039" rIns="80077" bIns="40039"/>
          <a:lstStyle/>
          <a:p>
            <a:pPr defTabSz="913593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5579" indent="2783">
              <a:defRPr>
                <a:latin typeface="+mj-lt"/>
              </a:defRPr>
            </a:lvl2pPr>
            <a:lvl3pPr marL="550526" indent="-227995">
              <a:tabLst/>
              <a:defRPr>
                <a:latin typeface="+mj-lt"/>
              </a:defRPr>
            </a:lvl3pPr>
            <a:lvl4pPr marL="0" indent="315579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4"/>
            <a:ext cx="7337192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138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361" indent="0">
              <a:buFontTx/>
              <a:buNone/>
              <a:defRPr b="1">
                <a:latin typeface="+mj-lt"/>
              </a:defRPr>
            </a:lvl1pPr>
            <a:lvl2pPr marL="318361" indent="0">
              <a:defRPr>
                <a:latin typeface="+mj-lt"/>
              </a:defRPr>
            </a:lvl2pPr>
            <a:lvl3pPr marL="550526" indent="-227995">
              <a:defRPr>
                <a:latin typeface="+mj-lt"/>
              </a:defRPr>
            </a:lvl3pPr>
            <a:lvl4pPr marL="0" indent="315579">
              <a:defRPr>
                <a:latin typeface="+mj-lt"/>
              </a:defRPr>
            </a:lvl4pPr>
            <a:lvl5pPr marL="125675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4"/>
            <a:ext cx="7337901" cy="1105803"/>
          </a:xfrm>
        </p:spPr>
        <p:txBody>
          <a:bodyPr/>
          <a:lstStyle>
            <a:lvl1pPr marL="0" marR="0" indent="0" defTabSz="9134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323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1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8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6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4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3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9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8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6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609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1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1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8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2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0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7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721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4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856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9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16" indent="0">
              <a:buNone/>
              <a:defRPr sz="2000" b="1"/>
            </a:lvl2pPr>
            <a:lvl3pPr marL="913432" indent="0">
              <a:buNone/>
              <a:defRPr sz="1800" b="1"/>
            </a:lvl3pPr>
            <a:lvl4pPr marL="1370148" indent="0">
              <a:buNone/>
              <a:defRPr sz="1600" b="1"/>
            </a:lvl4pPr>
            <a:lvl5pPr marL="1826865" indent="0">
              <a:buNone/>
              <a:defRPr sz="1600" b="1"/>
            </a:lvl5pPr>
            <a:lvl6pPr marL="2283580" indent="0">
              <a:buNone/>
              <a:defRPr sz="1600" b="1"/>
            </a:lvl6pPr>
            <a:lvl7pPr marL="2740297" indent="0">
              <a:buNone/>
              <a:defRPr sz="1600" b="1"/>
            </a:lvl7pPr>
            <a:lvl8pPr marL="3197014" indent="0">
              <a:buNone/>
              <a:defRPr sz="1600" b="1"/>
            </a:lvl8pPr>
            <a:lvl9pPr marL="365372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883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41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725C68B6-61C2-468F-89AB-4B9F7531AA68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999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670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16" indent="0">
              <a:buNone/>
              <a:defRPr sz="2800"/>
            </a:lvl2pPr>
            <a:lvl3pPr marL="913432" indent="0">
              <a:buNone/>
              <a:defRPr sz="2400"/>
            </a:lvl3pPr>
            <a:lvl4pPr marL="1370148" indent="0">
              <a:buNone/>
              <a:defRPr sz="2000"/>
            </a:lvl4pPr>
            <a:lvl5pPr marL="1826865" indent="0">
              <a:buNone/>
              <a:defRPr sz="2000"/>
            </a:lvl5pPr>
            <a:lvl6pPr marL="2283580" indent="0">
              <a:buNone/>
              <a:defRPr sz="2000"/>
            </a:lvl6pPr>
            <a:lvl7pPr marL="2740297" indent="0">
              <a:buNone/>
              <a:defRPr sz="2000"/>
            </a:lvl7pPr>
            <a:lvl8pPr marL="3197014" indent="0">
              <a:buNone/>
              <a:defRPr sz="2000"/>
            </a:lvl8pPr>
            <a:lvl9pPr marL="3653728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16" indent="0">
              <a:buNone/>
              <a:defRPr sz="1200"/>
            </a:lvl2pPr>
            <a:lvl3pPr marL="913432" indent="0">
              <a:buNone/>
              <a:defRPr sz="1000"/>
            </a:lvl3pPr>
            <a:lvl4pPr marL="1370148" indent="0">
              <a:buNone/>
              <a:defRPr sz="900"/>
            </a:lvl4pPr>
            <a:lvl5pPr marL="1826865" indent="0">
              <a:buNone/>
              <a:defRPr sz="900"/>
            </a:lvl5pPr>
            <a:lvl6pPr marL="2283580" indent="0">
              <a:buNone/>
              <a:defRPr sz="900"/>
            </a:lvl6pPr>
            <a:lvl7pPr marL="2740297" indent="0">
              <a:buNone/>
              <a:defRPr sz="900"/>
            </a:lvl7pPr>
            <a:lvl8pPr marL="3197014" indent="0">
              <a:buNone/>
              <a:defRPr sz="900"/>
            </a:lvl8pPr>
            <a:lvl9pPr marL="365372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9542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883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1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5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5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0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0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831" indent="0">
              <a:buNone/>
              <a:defRPr sz="2000" b="1"/>
            </a:lvl2pPr>
            <a:lvl3pPr marL="911661" indent="0">
              <a:buNone/>
              <a:defRPr sz="1800" b="1"/>
            </a:lvl3pPr>
            <a:lvl4pPr marL="1367493" indent="0">
              <a:buNone/>
              <a:defRPr sz="1600" b="1"/>
            </a:lvl4pPr>
            <a:lvl5pPr marL="1823323" indent="0">
              <a:buNone/>
              <a:defRPr sz="1600" b="1"/>
            </a:lvl5pPr>
            <a:lvl6pPr marL="2279151" indent="0">
              <a:buNone/>
              <a:defRPr sz="1600" b="1"/>
            </a:lvl6pPr>
            <a:lvl7pPr marL="2734984" indent="0">
              <a:buNone/>
              <a:defRPr sz="1600" b="1"/>
            </a:lvl7pPr>
            <a:lvl8pPr marL="3190814" indent="0">
              <a:buNone/>
              <a:defRPr sz="1600" b="1"/>
            </a:lvl8pPr>
            <a:lvl9pPr marL="3646642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08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 rotWithShape="1">
          <a:blip r:embed="rId2" cstate="print"/>
          <a:srcRect l="4193" t="4266" r="2864" b="3336"/>
          <a:stretch/>
        </p:blipFill>
        <p:spPr bwMode="auto">
          <a:xfrm>
            <a:off x="384932" y="294089"/>
            <a:ext cx="8497286" cy="633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19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2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831" indent="0">
              <a:buNone/>
              <a:defRPr sz="1200"/>
            </a:lvl2pPr>
            <a:lvl3pPr marL="911661" indent="0">
              <a:buNone/>
              <a:defRPr sz="1000"/>
            </a:lvl3pPr>
            <a:lvl4pPr marL="1367493" indent="0">
              <a:buNone/>
              <a:defRPr sz="900"/>
            </a:lvl4pPr>
            <a:lvl5pPr marL="1823323" indent="0">
              <a:buNone/>
              <a:defRPr sz="900"/>
            </a:lvl5pPr>
            <a:lvl6pPr marL="2279151" indent="0">
              <a:buNone/>
              <a:defRPr sz="900"/>
            </a:lvl6pPr>
            <a:lvl7pPr marL="2734984" indent="0">
              <a:buNone/>
              <a:defRPr sz="900"/>
            </a:lvl7pPr>
            <a:lvl8pPr marL="3190814" indent="0">
              <a:buNone/>
              <a:defRPr sz="900"/>
            </a:lvl8pPr>
            <a:lvl9pPr marL="364664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573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261782" y="294089"/>
            <a:ext cx="8309183" cy="1020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8" tIns="45584" rIns="91168" bIns="455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</a:t>
            </a:r>
            <a:r>
              <a:rPr lang="ru-RU" dirty="0" smtClean="0"/>
              <a:t>заголовка </a:t>
            </a:r>
            <a:endParaRPr lang="ru-RU" dirty="0"/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261782" y="1401647"/>
            <a:ext cx="8309183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68" tIns="45584" rIns="91168" bIns="455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4571" y="6457299"/>
            <a:ext cx="2133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9C8DB-0D4E-408A-927C-975DAE5D3024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55786" y="6437237"/>
            <a:ext cx="2895600" cy="365125"/>
          </a:xfrm>
          <a:prstGeom prst="rect">
            <a:avLst/>
          </a:prstGeom>
        </p:spPr>
        <p:txBody>
          <a:bodyPr vert="horz" lIns="91168" tIns="45584" rIns="91168" bIns="4558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70965" y="6323949"/>
            <a:ext cx="619125" cy="631825"/>
          </a:xfrm>
          <a:prstGeom prst="rect">
            <a:avLst/>
          </a:prstGeom>
        </p:spPr>
        <p:txBody>
          <a:bodyPr vert="horz" lIns="91168" tIns="45584" rIns="91168" bIns="45584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0F2F60FF-09DE-4103-8EF3-75A113B7B7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330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2500" b="1" kern="1200">
          <a:solidFill>
            <a:srgbClr val="005AA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5911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1822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7734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3645" algn="l" defTabSz="91023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604" algn="l" defTabSz="910239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316604" algn="l" defTabSz="91023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622128" indent="-226373" algn="l" defTabSz="91023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indent="313439" algn="just" defTabSz="91023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253757" algn="l" defTabSz="91023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600" kern="1200">
          <a:solidFill>
            <a:srgbClr val="8D8C9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0706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898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73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4560" indent="-227915" algn="l" defTabSz="91166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83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66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49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323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151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98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814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642" algn="l" defTabSz="9116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90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84" tIns="45592" rIns="91184" bIns="455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90" y="1600215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84" tIns="45592" rIns="91184" bIns="455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5"/>
            <a:ext cx="2133600" cy="365125"/>
          </a:xfrm>
          <a:prstGeom prst="rect">
            <a:avLst/>
          </a:prstGeom>
        </p:spPr>
        <p:txBody>
          <a:bodyPr vert="horz" lIns="91184" tIns="45592" rIns="91184" bIns="4559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9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5"/>
            <a:ext cx="2895600" cy="365125"/>
          </a:xfrm>
          <a:prstGeom prst="rect">
            <a:avLst/>
          </a:prstGeom>
        </p:spPr>
        <p:txBody>
          <a:bodyPr vert="horz" lIns="91184" tIns="45592" rIns="91184" bIns="4559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1983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184" tIns="45592" rIns="91184" bIns="4559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1983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1983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27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5992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1983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7975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3967" algn="l" defTabSz="910400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660" algn="l" defTabSz="910400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660" algn="l" defTabSz="9104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238" indent="-226413" algn="l" defTabSz="9104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494" algn="just" defTabSz="910400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978" algn="l" defTabSz="910400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7510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421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333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244" indent="-227955" algn="l" defTabSz="9118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11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822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734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645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553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467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377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286" algn="l" defTabSz="9118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8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64" tIns="45632" rIns="91264" bIns="4563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85" y="160021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64" tIns="45632" rIns="91264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0"/>
            <a:ext cx="2133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0"/>
            <a:ext cx="2895600" cy="365125"/>
          </a:xfrm>
          <a:prstGeom prst="rect">
            <a:avLst/>
          </a:prstGeom>
        </p:spPr>
        <p:txBody>
          <a:bodyPr vert="horz" lIns="91264" tIns="45632" rIns="91264" bIns="456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264" tIns="45632" rIns="91264" bIns="4563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2788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2788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74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hdr="0" ftr="0" dt="0"/>
  <p:txStyles>
    <p:titleStyle>
      <a:lvl1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394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2788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69182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5577" algn="l" defTabSz="911204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6940" algn="l" defTabSz="911204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6940" algn="l" defTabSz="911204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2788" indent="-226613" algn="l" defTabSz="911204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3771" algn="just" defTabSz="911204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085" algn="l" defTabSz="911204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723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037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352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664" indent="-228156" algn="l" defTabSz="9126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1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27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940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25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566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882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194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505" algn="l" defTabSz="9126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755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pPr defTabSz="913755"/>
            <a:fld id="{725C68B6-61C2-468F-89AB-4B9F7531AA68}" type="slidenum">
              <a:rPr lang="ru-RU" smtClean="0">
                <a:solidFill>
                  <a:prstClr val="white"/>
                </a:solidFill>
              </a:rPr>
              <a:pPr defTabSz="913755"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28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УФНС России по Приморскому  краю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Новые возможности и перспективы развития автоматизации процессов контрольной работы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2571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Внутренние источники:</a:t>
            </a: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АИС «Налог-3», в том числе ПК АСК «НДС-2», ЕГРЮЛ, ЕГРН, ЕГРИП</a:t>
            </a:r>
          </a:p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ПК «ППА-отбор»</a:t>
            </a:r>
          </a:p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ПИК «НДС», ПИК «Таможня», ПИК «ККТ»</a:t>
            </a:r>
          </a:p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Федеральные информационные ресурсы ФНС России</a:t>
            </a: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иные информационные ресурсы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Внешние </a:t>
            </a:r>
            <a:r>
              <a:rPr lang="ru-RU" sz="2400" dirty="0">
                <a:solidFill>
                  <a:schemeClr val="tx1"/>
                </a:solidFill>
              </a:rPr>
              <a:t>источники:</a:t>
            </a: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коммерческие справочные ИР (например, СПАРК)</a:t>
            </a: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информация, размещенная в сети «интернет»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из жалоб, обращений, судебных актов 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любые иные доступные внешние источники, в том числе предоставленные в рамках международного сотрудничества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u="sng" dirty="0" smtClean="0">
                <a:solidFill>
                  <a:schemeClr val="tx1"/>
                </a:solidFill>
              </a:rPr>
              <a:t>Информационные ресурсы, используемые для проведения мероприятий налогового контроля:</a:t>
            </a:r>
            <a:endParaRPr lang="ru-RU" sz="2400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40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74940" indent="-457200" algn="just">
              <a:buAutoNum type="arabicPeriod"/>
            </a:pP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автоматизированном режиме отслеживать товарные потоки</a:t>
            </a:r>
          </a:p>
          <a:p>
            <a:pPr marL="774940" indent="-457200" algn="just">
              <a:buAutoNum type="arabicPeriod"/>
            </a:pPr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4940" indent="-457200" algn="just">
              <a:buAutoNum type="arabicPeriod"/>
            </a:pP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Осуществлять контроль за каждой операцией, облагаемой НДС</a:t>
            </a:r>
          </a:p>
          <a:p>
            <a:pPr marL="774940" indent="-457200" algn="just">
              <a:buAutoNum type="arabicPeriod"/>
            </a:pPr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4940" indent="-457200" algn="just">
              <a:buAutoNum type="arabicPeriod"/>
            </a:pP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Сопоставлять сведения о товарных потоках налогоплательщиков</a:t>
            </a:r>
          </a:p>
          <a:p>
            <a:pPr marL="774940" indent="-457200" algn="just">
              <a:buAutoNum type="arabicPeriod"/>
            </a:pPr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4940" indent="-457200" algn="just">
              <a:buAutoNum type="arabicPeriod"/>
            </a:pP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Выявлять расхождения в представленных налоговых декларациях по НДС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u="sng" dirty="0" smtClean="0">
                <a:solidFill>
                  <a:schemeClr val="tx1"/>
                </a:solidFill>
              </a:rPr>
              <a:t>Программный комплекс АСК «НДС-2» позволяет:</a:t>
            </a:r>
            <a:endParaRPr lang="ru-RU" sz="2400" u="sng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63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 АСК НДС-2"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автоматическом режиме распределяет 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налогоплательщиков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3 группы налогового риска: </a:t>
            </a:r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Низкий.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Ведет </a:t>
            </a:r>
            <a:r>
              <a:rPr lang="ru-RU" sz="19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реальную финансово-хозяйственную деятельность, своевременно и в полном объеме исполняет свои налоговые </a:t>
            </a:r>
            <a:r>
              <a:rPr lang="ru-RU" sz="19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обязательства, обладает </a:t>
            </a:r>
            <a:r>
              <a:rPr lang="ru-RU" sz="19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соответствующими ресурсами (активами), а его деятельность может быть проверена плановым выездным налоговым контролем.</a:t>
            </a:r>
          </a:p>
          <a:p>
            <a:pPr algn="just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Высокий. </a:t>
            </a:r>
            <a:r>
              <a:rPr lang="ru-RU" sz="19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Обладает признаками </a:t>
            </a:r>
            <a:r>
              <a:rPr lang="ru-RU" sz="19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организации, используемой для получения необоснованной налоговой выгоды, в том числе, третьими </a:t>
            </a:r>
            <a:r>
              <a:rPr lang="ru-RU" sz="19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лицами. Не </a:t>
            </a:r>
            <a:r>
              <a:rPr lang="ru-RU" sz="19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обладает достаточными ресурсами (активами) для ведения соответствующей деятельности, не исполняет свои налоговые обязательства (исполняет в минимальном размере).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Средний</a:t>
            </a:r>
            <a:r>
              <a:rPr lang="ru-RU" sz="2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9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относится к группе </a:t>
            </a:r>
            <a:r>
              <a:rPr lang="ru-RU" sz="19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высоким или низким налоговым риском.</a:t>
            </a:r>
          </a:p>
          <a:p>
            <a:pPr algn="just"/>
            <a:endParaRPr lang="ru-RU" sz="20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u="sng" dirty="0">
                <a:solidFill>
                  <a:schemeClr val="tx1"/>
                </a:solidFill>
              </a:rPr>
              <a:t>Система управления рисками "СУР АСК НДС-2" </a:t>
            </a:r>
            <a:r>
              <a:rPr lang="ru-RU" sz="2400" u="sng" dirty="0" smtClean="0">
                <a:solidFill>
                  <a:schemeClr val="tx1"/>
                </a:solidFill>
              </a:rPr>
              <a:t>(письмо ФНС от </a:t>
            </a:r>
            <a:r>
              <a:rPr lang="ru-RU" sz="2400" u="sng" dirty="0">
                <a:solidFill>
                  <a:schemeClr val="tx1"/>
                </a:solidFill>
              </a:rPr>
              <a:t>3 июня 2016 г. N ЕД-4-15/9933</a:t>
            </a:r>
            <a:r>
              <a:rPr lang="ru-RU" sz="2400" u="sng" dirty="0" smtClean="0">
                <a:solidFill>
                  <a:schemeClr val="tx1"/>
                </a:solidFill>
              </a:rPr>
              <a:t>@) </a:t>
            </a:r>
            <a:endParaRPr lang="ru-RU" sz="2400" u="sng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00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Счета-фактуры полностью не сопоставляются</a:t>
            </a:r>
          </a:p>
          <a:p>
            <a:r>
              <a:rPr 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тсутствие реализации у контрагента</a:t>
            </a:r>
          </a:p>
          <a:p>
            <a:r>
              <a:rPr lang="ru-RU" sz="24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операция у контрагента с неверным КВО</a:t>
            </a:r>
          </a:p>
          <a:p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различия в реквизитах (даты, номера, ИНН)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Расхождения по сумме реализации или НДС</a:t>
            </a:r>
          </a:p>
          <a:p>
            <a:r>
              <a:rPr 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различные документы у продавца и покупателя</a:t>
            </a:r>
            <a:endParaRPr lang="ru-RU" sz="24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неверное заполнение декларации при частичном принятии вычета по счету-фактуре</a:t>
            </a:r>
            <a:endParaRPr lang="ru-RU" sz="24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неверное заполнение ставок НДС при принятии документа к учету</a:t>
            </a:r>
            <a:endParaRPr lang="ru-RU" sz="2400" b="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Нарушение контрольных соотношений</a:t>
            </a:r>
          </a:p>
          <a:p>
            <a:endParaRPr lang="ru-RU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4940" indent="-457200">
              <a:buAutoNum type="arabicPeriod"/>
            </a:pP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4940" indent="-457200">
              <a:buAutoNum type="arabicPeriod"/>
            </a:pPr>
            <a:endParaRPr lang="ru-RU" sz="2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u="sng" dirty="0" smtClean="0">
                <a:solidFill>
                  <a:schemeClr val="tx1"/>
                </a:solidFill>
              </a:rPr>
              <a:t>Виды расхождений, установленных ПК АСК «НДС-2»</a:t>
            </a:r>
            <a:endParaRPr lang="ru-RU" sz="2400" u="sng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6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74940" indent="-457200" algn="just">
              <a:buAutoNum type="arabicPeriod"/>
            </a:pPr>
            <a:r>
              <a:rPr lang="ru-RU" sz="2400" b="0" dirty="0" smtClean="0">
                <a:solidFill>
                  <a:schemeClr val="tx1"/>
                </a:solidFill>
              </a:rPr>
              <a:t>Представление уточненной налоговой декларации. </a:t>
            </a:r>
          </a:p>
          <a:p>
            <a:pPr marL="774940" indent="-457200" algn="just">
              <a:buAutoNum type="arabicPeriod"/>
            </a:pPr>
            <a:endParaRPr lang="ru-RU" sz="2400" b="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0" dirty="0" smtClean="0">
                <a:solidFill>
                  <a:schemeClr val="tx1"/>
                </a:solidFill>
              </a:rPr>
              <a:t>2. Формализованный ответ на </a:t>
            </a:r>
            <a:r>
              <a:rPr lang="ru-RU" sz="2400" b="0" dirty="0" err="1" smtClean="0">
                <a:solidFill>
                  <a:schemeClr val="tx1"/>
                </a:solidFill>
              </a:rPr>
              <a:t>автотребование</a:t>
            </a:r>
            <a:r>
              <a:rPr lang="ru-RU" sz="2400" b="0" dirty="0" smtClean="0">
                <a:solidFill>
                  <a:schemeClr val="tx1"/>
                </a:solidFill>
              </a:rPr>
              <a:t> (пункт 3 статьи 88 НК РФ)</a:t>
            </a:r>
          </a:p>
          <a:p>
            <a:pPr algn="just"/>
            <a:endParaRPr lang="ru-RU" sz="2400" b="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b="0" dirty="0" smtClean="0">
                <a:solidFill>
                  <a:schemeClr val="tx1"/>
                </a:solidFill>
              </a:rPr>
              <a:t>3. Дополнительные неформализованные пояснения</a:t>
            </a:r>
          </a:p>
          <a:p>
            <a:pPr algn="just"/>
            <a:endParaRPr lang="ru-RU" sz="2400" b="0" dirty="0">
              <a:solidFill>
                <a:schemeClr val="tx1"/>
              </a:solidFill>
            </a:endParaRPr>
          </a:p>
          <a:p>
            <a:pPr algn="just"/>
            <a:r>
              <a:rPr lang="ru-RU" sz="2000" dirty="0" smtClean="0">
                <a:solidFill>
                  <a:srgbClr val="FF0000"/>
                </a:solidFill>
              </a:rPr>
              <a:t>Важно: </a:t>
            </a:r>
            <a:r>
              <a:rPr lang="ru-RU" sz="2000" dirty="0" smtClean="0"/>
              <a:t>Письмо ФНС России от </a:t>
            </a:r>
            <a:r>
              <a:rPr lang="ru-RU" sz="2000" dirty="0"/>
              <a:t>10 июля 2018 г. N ЕД-4-15/13247 </a:t>
            </a:r>
            <a:r>
              <a:rPr lang="ru-RU" sz="2000" dirty="0" smtClean="0"/>
              <a:t>позволяет производить аннулирование уже </a:t>
            </a:r>
            <a:r>
              <a:rPr lang="ru-RU" sz="2000" smtClean="0"/>
              <a:t>представленных «фирмами-однодневками» деклараций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u="sng" dirty="0" smtClean="0">
                <a:solidFill>
                  <a:schemeClr val="tx1"/>
                </a:solidFill>
              </a:rPr>
              <a:t>Способы устранения, выявленных расхождений в декларациях по НДС</a:t>
            </a:r>
            <a:endParaRPr lang="ru-RU" sz="2800" u="sng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5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НС те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ФНС тема</Template>
  <TotalTime>78</TotalTime>
  <Words>438</Words>
  <Application>Microsoft Office PowerPoint</Application>
  <PresentationFormat>Экран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ФНС тема</vt:lpstr>
      <vt:lpstr>8_Present_FNS2012_A4</vt:lpstr>
      <vt:lpstr>9_Present_FNS2012_A4</vt:lpstr>
      <vt:lpstr>10_Present_FNS2012_A4</vt:lpstr>
      <vt:lpstr>УФНС России по Приморскому  краю</vt:lpstr>
      <vt:lpstr>Информационные ресурсы, используемые для проведения мероприятий налогового контроля:</vt:lpstr>
      <vt:lpstr>Программный комплекс АСК «НДС-2» позволяет:</vt:lpstr>
      <vt:lpstr>Система управления рисками "СУР АСК НДС-2" (письмо ФНС от 3 июня 2016 г. N ЕД-4-15/9933@) </vt:lpstr>
      <vt:lpstr>Виды расхождений, установленных ПК АСК «НДС-2»</vt:lpstr>
      <vt:lpstr>Способы устранения, выявленных расхождений в декларациях по НДС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возможности и перспективы развития автоматизации процессов контрольной работы</dc:title>
  <dc:creator>Марченко Андрей Владимирович</dc:creator>
  <cp:lastModifiedBy>Марченко Андрей Владимирович</cp:lastModifiedBy>
  <cp:revision>13</cp:revision>
  <dcterms:created xsi:type="dcterms:W3CDTF">2018-08-27T09:50:51Z</dcterms:created>
  <dcterms:modified xsi:type="dcterms:W3CDTF">2018-08-27T23:08:38Z</dcterms:modified>
</cp:coreProperties>
</file>